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5" r:id="rId3"/>
    <p:sldId id="279" r:id="rId4"/>
    <p:sldId id="263" r:id="rId5"/>
    <p:sldId id="29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13" d="100"/>
          <a:sy n="113" d="100"/>
        </p:scale>
        <p:origin x="-158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2929-7D81-4BF8-B1B4-C8FAF672E8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3A96B-59AA-4348-A829-96DD41278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4040B-B910-4E64-A660-38CEEA5B17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9D6690-877A-4BFC-A2CC-EBAB67C1B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41326"/>
            <a:ext cx="8062912" cy="659535"/>
          </a:xfrm>
        </p:spPr>
        <p:txBody>
          <a:bodyPr/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199" y="1122386"/>
            <a:ext cx="8062913" cy="3500071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4843982"/>
            <a:ext cx="8062912" cy="1166382"/>
          </a:xfrm>
        </p:spPr>
        <p:txBody>
          <a:bodyPr/>
          <a:lstStyle>
            <a:lvl1pPr>
              <a:buClr>
                <a:srgbClr val="6CB255"/>
              </a:buClr>
              <a:defRPr>
                <a:solidFill>
                  <a:srgbClr val="000000"/>
                </a:solidFill>
              </a:defRPr>
            </a:lvl1pPr>
            <a:lvl2pPr marL="731520" indent="-457200">
              <a:buClr>
                <a:srgbClr val="6CB255"/>
              </a:buClr>
              <a:buFont typeface="+mj-lt"/>
              <a:buAutoNum type="alphaLcParenR"/>
              <a:defRPr>
                <a:solidFill>
                  <a:schemeClr val="tx1"/>
                </a:solidFill>
              </a:defRPr>
            </a:lvl2pPr>
            <a:lvl3pPr marL="1257300" indent="-342900">
              <a:buClr>
                <a:srgbClr val="6CB255"/>
              </a:buClr>
              <a:buFont typeface="+mj-lt"/>
              <a:buAutoNum type="alphaLcParenR"/>
              <a:defRPr>
                <a:solidFill>
                  <a:schemeClr val="tx1"/>
                </a:solidFill>
              </a:defRPr>
            </a:lvl3pPr>
            <a:lvl4pPr marL="1714500" indent="-342900">
              <a:buClr>
                <a:srgbClr val="6CB255"/>
              </a:buClr>
              <a:buFont typeface="+mj-lt"/>
              <a:buAutoNum type="alphaLcParenR"/>
              <a:defRPr>
                <a:solidFill>
                  <a:schemeClr val="tx1"/>
                </a:solidFill>
              </a:defRPr>
            </a:lvl4pPr>
            <a:lvl5pPr marL="2171700" indent="-342900">
              <a:buClr>
                <a:srgbClr val="6CB255"/>
              </a:buClr>
              <a:buFont typeface="+mj-lt"/>
              <a:buAutoNum type="alphaLcParenR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DB5D-5956-4717-B2E0-D781475071B8}" type="datetime4">
              <a:rPr lang="en-US"/>
              <a:pPr>
                <a:defRPr/>
              </a:pPr>
              <a:t>October 3, 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785B0-FE98-4A5B-9A50-1292CD97E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35453-070F-4DD8-9C10-4D271A05DE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D0BEA-9DF4-46FE-BA21-A483D7CBC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77C33-440A-4F18-B0C8-6B297477EB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F49CC-0B97-4D2D-937D-6BD867527A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F1734-E1ED-48E3-A400-5C79C046C2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D07C2-65DC-4B3D-B443-ADA5F1633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8B021-307E-41E8-B576-1E6F64FE1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F19C4-3625-41FA-BA48-6375E591AE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2D8C8D-48A2-4F5C-B374-A36E7867FF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9999"/>
                </a:solidFill>
                <a:latin typeface="Arial" charset="0"/>
              </a:rPr>
              <a:t>Power</a:t>
            </a:r>
            <a:endParaRPr lang="en-US" sz="4000" b="1" dirty="0">
              <a:solidFill>
                <a:srgbClr val="009999"/>
              </a:solidFill>
              <a:latin typeface="Arial" charset="0"/>
            </a:endParaRPr>
          </a:p>
        </p:txBody>
      </p:sp>
      <p:pic>
        <p:nvPicPr>
          <p:cNvPr id="34819" name="Picture 3" descr="eq6_14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0" y="3252787"/>
            <a:ext cx="1828800" cy="885825"/>
          </a:xfrm>
          <a:noFill/>
          <a:ln/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88167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idea of </a:t>
            </a:r>
            <a:r>
              <a:rPr lang="en-US" b="1" i="1" dirty="0"/>
              <a:t>power</a:t>
            </a:r>
            <a:r>
              <a:rPr lang="en-US" dirty="0"/>
              <a:t> incorporates both the concepts of work and time. </a:t>
            </a:r>
          </a:p>
          <a:p>
            <a:pPr>
              <a:spcBef>
                <a:spcPct val="50000"/>
              </a:spcBef>
            </a:pPr>
            <a:r>
              <a:rPr lang="en-US" dirty="0"/>
              <a:t>Power is work done per unit time.</a:t>
            </a:r>
          </a:p>
          <a:p>
            <a:pPr>
              <a:spcBef>
                <a:spcPct val="50000"/>
              </a:spcBef>
            </a:pPr>
            <a:r>
              <a:rPr lang="en-US" dirty="0"/>
              <a:t>Average power, P is the average rate at which work </a:t>
            </a:r>
            <a:r>
              <a:rPr lang="en-US" i="1" dirty="0"/>
              <a:t>W</a:t>
            </a:r>
            <a:r>
              <a:rPr lang="en-US" dirty="0"/>
              <a:t> is done, and it is obtained by dividing </a:t>
            </a:r>
            <a:r>
              <a:rPr lang="en-US" i="1" dirty="0"/>
              <a:t>W</a:t>
            </a:r>
            <a:r>
              <a:rPr lang="en-US" dirty="0"/>
              <a:t> by the time </a:t>
            </a:r>
            <a:r>
              <a:rPr lang="en-US" i="1" dirty="0"/>
              <a:t>t</a:t>
            </a:r>
            <a:r>
              <a:rPr lang="en-US" dirty="0"/>
              <a:t> required to perform the work:</a:t>
            </a:r>
          </a:p>
        </p:txBody>
      </p:sp>
      <p:pic>
        <p:nvPicPr>
          <p:cNvPr id="34821" name="Picture 5" descr="eqd6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124200"/>
            <a:ext cx="2133600" cy="1143000"/>
          </a:xfrm>
          <a:prstGeom prst="rect">
            <a:avLst/>
          </a:prstGeom>
          <a:noFill/>
        </p:spPr>
      </p:pic>
      <p:pic>
        <p:nvPicPr>
          <p:cNvPr id="34822" name="Picture 6" descr="eq6_149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05400" y="4289612"/>
            <a:ext cx="1981200" cy="660400"/>
          </a:xfrm>
          <a:noFill/>
          <a:ln/>
        </p:spPr>
      </p:pic>
      <p:sp>
        <p:nvSpPr>
          <p:cNvPr id="10" name="TextBox 9"/>
          <p:cNvSpPr txBox="1"/>
          <p:nvPr/>
        </p:nvSpPr>
        <p:spPr>
          <a:xfrm>
            <a:off x="342900" y="5109916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is a scalar. Unit of power: </a:t>
            </a:r>
            <a:r>
              <a:rPr lang="en-US" dirty="0" smtClean="0"/>
              <a:t>watt </a:t>
            </a:r>
            <a:r>
              <a:rPr lang="en-US" dirty="0" smtClean="0"/>
              <a:t>= W = J/s (SI unit</a:t>
            </a:r>
            <a:r>
              <a:rPr lang="en-US" dirty="0"/>
              <a:t>) or </a:t>
            </a:r>
            <a:r>
              <a:rPr lang="en-US" dirty="0" smtClean="0"/>
              <a:t> ft.lb/s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Horsepower (</a:t>
            </a:r>
            <a:r>
              <a:rPr lang="en-US" dirty="0" err="1" smtClean="0"/>
              <a:t>hp</a:t>
            </a:r>
            <a:r>
              <a:rPr lang="en-US" dirty="0" smtClean="0"/>
              <a:t>) is another larger unit for power.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  </a:t>
            </a:r>
            <a:r>
              <a:rPr lang="en-US" dirty="0" smtClean="0"/>
              <a:t>1hp = 550 ft.lb/s  or  1hp = 745.7 W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Estimating the cost of Electricity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6400" y="14478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34. A large household air conditioner may consume 15.0 kW of power. What is the cost of operating this air conditioner 3.00 h per day for 30.0 d if the cost of electricity is $0.110 per kW ⋅ h 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Force </a:t>
            </a:r>
            <a:r>
              <a:rPr lang="en-US" b="1" i="1">
                <a:solidFill>
                  <a:srgbClr val="000000"/>
                </a:solidFill>
                <a:latin typeface="verdana" pitchFamily="34" charset="0"/>
              </a:rPr>
              <a:t>versus </a:t>
            </a:r>
            <a:r>
              <a:rPr lang="en-US" b="1">
                <a:solidFill>
                  <a:srgbClr val="000000"/>
                </a:solidFill>
                <a:latin typeface="verdana" pitchFamily="34" charset="0"/>
              </a:rPr>
              <a:t>Distance Graph</a:t>
            </a:r>
            <a:r>
              <a:rPr lang="en-US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>
                <a:solidFill>
                  <a:srgbClr val="000000"/>
                </a:solidFill>
                <a:latin typeface="verdana" pitchFamily="34" charset="0"/>
              </a:rPr>
            </a:br>
            <a:endParaRPr 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219200" y="601980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Work = Area under the Force versus </a:t>
            </a:r>
            <a:r>
              <a:rPr lang="en-US" dirty="0" smtClean="0"/>
              <a:t>Displacement </a:t>
            </a:r>
            <a:r>
              <a:rPr lang="en-US" dirty="0" smtClean="0"/>
              <a:t>graph</a:t>
            </a:r>
            <a:endParaRPr lang="en-US" dirty="0"/>
          </a:p>
        </p:txBody>
      </p:sp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338" y="1689100"/>
            <a:ext cx="63341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40005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Done by a Variable Force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48006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/>
              <a:t>The work done by a variable force in moving an object is equal to the area under the graph of </a:t>
            </a:r>
            <a:r>
              <a:rPr lang="en-US" b="1" i="1" dirty="0" smtClean="0"/>
              <a:t>Force versus displacement.</a:t>
            </a:r>
            <a:endParaRPr lang="en-US" dirty="0"/>
          </a:p>
          <a:p>
            <a:pPr eaLnBrk="0" hangingPunct="0"/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905000"/>
            <a:ext cx="68865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1300"/>
            <a:ext cx="8062913" cy="6588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Hooke’s law and</a:t>
            </a:r>
            <a:br>
              <a:rPr lang="en-US" dirty="0" smtClean="0"/>
            </a:br>
            <a:r>
              <a:rPr lang="en-US" dirty="0" smtClean="0"/>
              <a:t>Elastic Potential Energy</a:t>
            </a:r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6025"/>
            <a:ext cx="8062913" cy="2193112"/>
          </a:xfrm>
        </p:spPr>
      </p:pic>
      <p:pic>
        <p:nvPicPr>
          <p:cNvPr id="9220" name="Picture 7" descr="OSC-Stacked-TM-RGB-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41300"/>
            <a:ext cx="105251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07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3340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Work and the Compound Bow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1600200"/>
            <a:ext cx="594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Find the </a:t>
            </a:r>
            <a:r>
              <a:rPr lang="en-US" dirty="0">
                <a:solidFill>
                  <a:srgbClr val="009900"/>
                </a:solidFill>
              </a:rPr>
              <a:t>work</a:t>
            </a:r>
            <a:r>
              <a:rPr lang="en-US" dirty="0"/>
              <a:t> that the archer must do in drawing back the string of the compound bow in </a:t>
            </a:r>
            <a:r>
              <a:rPr lang="en-US" dirty="0" smtClean="0"/>
              <a:t>the Figure from </a:t>
            </a:r>
            <a:r>
              <a:rPr lang="en-US" dirty="0"/>
              <a:t>0 to 0.500 m.</a:t>
            </a:r>
          </a:p>
        </p:txBody>
      </p:sp>
      <p:pic>
        <p:nvPicPr>
          <p:cNvPr id="41987" name="Picture 1027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52400"/>
            <a:ext cx="2758379" cy="618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220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</vt:lpstr>
      <vt:lpstr>Estimating the cost of Electricity</vt:lpstr>
      <vt:lpstr>Force versus Distance Graph </vt:lpstr>
      <vt:lpstr>Work Done by a Variable Force</vt:lpstr>
      <vt:lpstr>Hooke’s law and Elastic Potential Energy</vt:lpstr>
      <vt:lpstr>Work and the Compound Bow</vt:lpstr>
    </vt:vector>
  </TitlesOfParts>
  <Company>mahes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 Power</dc:title>
  <dc:creator>john</dc:creator>
  <cp:lastModifiedBy>Maheswaranathan, Ponn</cp:lastModifiedBy>
  <cp:revision>22</cp:revision>
  <dcterms:created xsi:type="dcterms:W3CDTF">2003-10-06T02:00:10Z</dcterms:created>
  <dcterms:modified xsi:type="dcterms:W3CDTF">2019-10-03T15:46:26Z</dcterms:modified>
</cp:coreProperties>
</file>